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56" r:id="rId4"/>
    <p:sldId id="257" r:id="rId5"/>
    <p:sldId id="258" r:id="rId6"/>
    <p:sldId id="262" r:id="rId7"/>
    <p:sldId id="259" r:id="rId8"/>
    <p:sldId id="260" r:id="rId9"/>
    <p:sldId id="264" r:id="rId10"/>
    <p:sldId id="268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45"/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4"/>
    <p:restoredTop sz="96327"/>
  </p:normalViewPr>
  <p:slideViewPr>
    <p:cSldViewPr snapToGrid="0" snapToObjects="1">
      <p:cViewPr>
        <p:scale>
          <a:sx n="78" d="100"/>
          <a:sy n="78" d="100"/>
        </p:scale>
        <p:origin x="476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Community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356123"/>
            <a:ext cx="8389575" cy="1752600"/>
          </a:xfrm>
        </p:spPr>
        <p:txBody>
          <a:bodyPr/>
          <a:lstStyle/>
          <a:p>
            <a:r>
              <a:rPr lang="en-US" dirty="0"/>
              <a:t>Tracking Changes in Subreddit Sentiments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97A2633-D471-44DD-62D3-2749EDB78AD1}"/>
              </a:ext>
            </a:extLst>
          </p:cNvPr>
          <p:cNvSpPr txBox="1">
            <a:spLocks/>
          </p:cNvSpPr>
          <p:nvPr/>
        </p:nvSpPr>
        <p:spPr>
          <a:xfrm>
            <a:off x="41428" y="5672516"/>
            <a:ext cx="4449651" cy="11531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ea typeface="+mn-ea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Natural Language Processing</a:t>
            </a:r>
          </a:p>
          <a:p>
            <a:r>
              <a:rPr lang="en-US" sz="1200" dirty="0"/>
              <a:t>DATS 6312, Section 11</a:t>
            </a:r>
          </a:p>
          <a:p>
            <a:r>
              <a:rPr lang="en-US" sz="1200" dirty="0"/>
              <a:t>Team 3, Final Project</a:t>
            </a:r>
          </a:p>
          <a:p>
            <a:r>
              <a:rPr lang="en-US" sz="1200" dirty="0"/>
              <a:t>Ashish </a:t>
            </a:r>
            <a:r>
              <a:rPr lang="en-US" sz="1200" dirty="0" err="1"/>
              <a:t>Telukunta</a:t>
            </a:r>
            <a:r>
              <a:rPr lang="en-US" sz="1200" dirty="0"/>
              <a:t>, Jonathan Schild, Thomas Stanton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79A18-914E-E67F-6BDC-761E3CA73A22}"/>
              </a:ext>
            </a:extLst>
          </p:cNvPr>
          <p:cNvGrpSpPr/>
          <p:nvPr/>
        </p:nvGrpSpPr>
        <p:grpSpPr>
          <a:xfrm>
            <a:off x="273856" y="1925257"/>
            <a:ext cx="7493751" cy="3715729"/>
            <a:chOff x="-215760" y="1873624"/>
            <a:chExt cx="7493751" cy="3715729"/>
          </a:xfrm>
        </p:grpSpPr>
        <p:pic>
          <p:nvPicPr>
            <p:cNvPr id="7170" name="Picture 2" descr="0">
              <a:extLst>
                <a:ext uri="{FF2B5EF4-FFF2-40B4-BE49-F238E27FC236}">
                  <a16:creationId xmlns:a16="http://schemas.microsoft.com/office/drawing/2014/main" id="{FD20B478-F5EA-B7DF-E5A6-689F698F3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260" y="1873624"/>
              <a:ext cx="3767731" cy="185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D1B297-72AE-CAF4-4A02-B4820548EB22}"/>
                </a:ext>
              </a:extLst>
            </p:cNvPr>
            <p:cNvSpPr txBox="1"/>
            <p:nvPr/>
          </p:nvSpPr>
          <p:spPr>
            <a:xfrm>
              <a:off x="4686785" y="1980015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RoBerta</a:t>
              </a:r>
              <a:endParaRPr lang="en-US" dirty="0"/>
            </a:p>
          </p:txBody>
        </p:sp>
        <p:pic>
          <p:nvPicPr>
            <p:cNvPr id="7174" name="Picture 6" descr="0">
              <a:extLst>
                <a:ext uri="{FF2B5EF4-FFF2-40B4-BE49-F238E27FC236}">
                  <a16:creationId xmlns:a16="http://schemas.microsoft.com/office/drawing/2014/main" id="{95507DD3-3EF7-DE41-EAC6-C7FF5F09D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259" y="3731488"/>
              <a:ext cx="3767732" cy="185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0">
              <a:extLst>
                <a:ext uri="{FF2B5EF4-FFF2-40B4-BE49-F238E27FC236}">
                  <a16:creationId xmlns:a16="http://schemas.microsoft.com/office/drawing/2014/main" id="{55AC56DE-A7CA-AC2D-0A3D-08B81FF21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760" y="1873624"/>
              <a:ext cx="3767730" cy="185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EF16D1-59DB-AC2C-2B5B-818EA5EEE7C9}"/>
                </a:ext>
              </a:extLst>
            </p:cNvPr>
            <p:cNvSpPr txBox="1"/>
            <p:nvPr/>
          </p:nvSpPr>
          <p:spPr>
            <a:xfrm>
              <a:off x="4331179" y="3916201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Electra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7FE9F4-3182-E705-F201-230DFB677F00}"/>
                </a:ext>
              </a:extLst>
            </p:cNvPr>
            <p:cNvSpPr txBox="1"/>
            <p:nvPr/>
          </p:nvSpPr>
          <p:spPr>
            <a:xfrm>
              <a:off x="814679" y="1971454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Bert1</a:t>
              </a:r>
            </a:p>
          </p:txBody>
        </p:sp>
        <p:pic>
          <p:nvPicPr>
            <p:cNvPr id="7178" name="Picture 10" descr="0">
              <a:extLst>
                <a:ext uri="{FF2B5EF4-FFF2-40B4-BE49-F238E27FC236}">
                  <a16:creationId xmlns:a16="http://schemas.microsoft.com/office/drawing/2014/main" id="{AA4D8CEA-F0E2-7BB1-DF2A-4BCB69FF8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760" y="3731488"/>
              <a:ext cx="3726018" cy="1837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F5DA1A-953F-8559-BCAC-A2BAB7DB5BE6}"/>
                </a:ext>
              </a:extLst>
            </p:cNvPr>
            <p:cNvSpPr txBox="1"/>
            <p:nvPr/>
          </p:nvSpPr>
          <p:spPr>
            <a:xfrm>
              <a:off x="983286" y="3881093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Bert2</a:t>
              </a:r>
            </a:p>
          </p:txBody>
        </p:sp>
      </p:grpSp>
      <p:pic>
        <p:nvPicPr>
          <p:cNvPr id="7172" name="Picture 4" descr="0">
            <a:extLst>
              <a:ext uri="{FF2B5EF4-FFF2-40B4-BE49-F238E27FC236}">
                <a16:creationId xmlns:a16="http://schemas.microsoft.com/office/drawing/2014/main" id="{19596A48-5669-F35E-DF1C-ADD0AC86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95" y="80108"/>
            <a:ext cx="4346268" cy="2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gwu</a:t>
            </a:r>
            <a:r>
              <a:rPr lang="en-US" dirty="0"/>
              <a:t>...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20E29-F58E-29C9-6FDE-1289E4947677}"/>
              </a:ext>
            </a:extLst>
          </p:cNvPr>
          <p:cNvSpPr/>
          <p:nvPr/>
        </p:nvSpPr>
        <p:spPr>
          <a:xfrm>
            <a:off x="6021445" y="4219797"/>
            <a:ext cx="648970" cy="1054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16E828-D020-CC27-8336-5BCE1C30F677}"/>
              </a:ext>
            </a:extLst>
          </p:cNvPr>
          <p:cNvSpPr/>
          <p:nvPr/>
        </p:nvSpPr>
        <p:spPr>
          <a:xfrm>
            <a:off x="5954092" y="2132974"/>
            <a:ext cx="799380" cy="12832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881BD4C-C283-3585-BC09-8D4F1E17CB13}"/>
              </a:ext>
            </a:extLst>
          </p:cNvPr>
          <p:cNvSpPr/>
          <p:nvPr/>
        </p:nvSpPr>
        <p:spPr>
          <a:xfrm>
            <a:off x="2041047" y="1868470"/>
            <a:ext cx="1085873" cy="1389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9072AA-6969-CBB2-00DC-98137203AE26}"/>
              </a:ext>
            </a:extLst>
          </p:cNvPr>
          <p:cNvSpPr/>
          <p:nvPr/>
        </p:nvSpPr>
        <p:spPr>
          <a:xfrm>
            <a:off x="2172616" y="3771042"/>
            <a:ext cx="787216" cy="15030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0CE413-A1BE-E8EC-08EF-526A6B92E3DB}"/>
              </a:ext>
            </a:extLst>
          </p:cNvPr>
          <p:cNvSpPr/>
          <p:nvPr/>
        </p:nvSpPr>
        <p:spPr>
          <a:xfrm>
            <a:off x="6825197" y="3251320"/>
            <a:ext cx="563482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95A948-65EC-EC29-7509-4558CD4AA56F}"/>
              </a:ext>
            </a:extLst>
          </p:cNvPr>
          <p:cNvSpPr/>
          <p:nvPr/>
        </p:nvSpPr>
        <p:spPr>
          <a:xfrm>
            <a:off x="6809708" y="4974001"/>
            <a:ext cx="725928" cy="497068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391116-D060-8F8F-1DD1-35E9F5C4072F}"/>
              </a:ext>
            </a:extLst>
          </p:cNvPr>
          <p:cNvSpPr/>
          <p:nvPr/>
        </p:nvSpPr>
        <p:spPr>
          <a:xfrm>
            <a:off x="3084232" y="5115413"/>
            <a:ext cx="725928" cy="259522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764985-90CC-185E-1E87-97793E69D2F5}"/>
              </a:ext>
            </a:extLst>
          </p:cNvPr>
          <p:cNvSpPr/>
          <p:nvPr/>
        </p:nvSpPr>
        <p:spPr>
          <a:xfrm>
            <a:off x="3051053" y="3332337"/>
            <a:ext cx="725928" cy="259522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9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Demonstration...</a:t>
            </a:r>
          </a:p>
        </p:txBody>
      </p:sp>
    </p:spTree>
    <p:extLst>
      <p:ext uri="{BB962C8B-B14F-4D97-AF65-F5344CB8AC3E}">
        <p14:creationId xmlns:p14="http://schemas.microsoft.com/office/powerpoint/2010/main" val="260129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Conceptualization/description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Training model to predict emotion and sentiment of text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Scrape Reddit 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Apply model(s)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Plot sentiments over time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457200" indent="-457200">
              <a:buFont typeface="+mj-lt"/>
              <a:buAutoNum type="arabicPeriod"/>
            </a:pPr>
            <a:endParaRPr lang="en-US" sz="8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identification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Bert 1, Bert 2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 err="1">
                <a:solidFill>
                  <a:srgbClr val="595959"/>
                </a:solidFill>
              </a:rPr>
              <a:t>RoBerta</a:t>
            </a:r>
            <a:endParaRPr lang="en-US" sz="2000" dirty="0">
              <a:solidFill>
                <a:srgbClr val="595959"/>
              </a:solidFill>
            </a:endParaRP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Electra</a:t>
            </a:r>
          </a:p>
          <a:p>
            <a:pPr marL="1143000" lvl="1" indent="-457200">
              <a:buFont typeface="+mj-lt"/>
              <a:buAutoNum type="alphaLcParenR"/>
            </a:pPr>
            <a:endParaRPr lang="en-US" sz="800" dirty="0">
              <a:solidFill>
                <a:srgbClr val="595959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Fine tuning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Hyperparameters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Optimizer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Loss function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Approach</a:t>
            </a:r>
          </a:p>
        </p:txBody>
      </p:sp>
    </p:spTree>
    <p:extLst>
      <p:ext uri="{BB962C8B-B14F-4D97-AF65-F5344CB8AC3E}">
        <p14:creationId xmlns:p14="http://schemas.microsoft.com/office/powerpoint/2010/main" val="333348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09D3EA-363C-1977-82F6-E2EC535E0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13007"/>
              </p:ext>
            </p:extLst>
          </p:nvPr>
        </p:nvGraphicFramePr>
        <p:xfrm>
          <a:off x="2602929" y="2591839"/>
          <a:ext cx="62092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584">
                  <a:extLst>
                    <a:ext uri="{9D8B030D-6E8A-4147-A177-3AD203B41FA5}">
                      <a16:colId xmlns:a16="http://schemas.microsoft.com/office/drawing/2014/main" val="1616330210"/>
                    </a:ext>
                  </a:extLst>
                </a:gridCol>
                <a:gridCol w="2322414">
                  <a:extLst>
                    <a:ext uri="{9D8B030D-6E8A-4147-A177-3AD203B41FA5}">
                      <a16:colId xmlns:a16="http://schemas.microsoft.com/office/drawing/2014/main" val="1796535512"/>
                    </a:ext>
                  </a:extLst>
                </a:gridCol>
                <a:gridCol w="1432290">
                  <a:extLst>
                    <a:ext uri="{9D8B030D-6E8A-4147-A177-3AD203B41FA5}">
                      <a16:colId xmlns:a16="http://schemas.microsoft.com/office/drawing/2014/main" val="169750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56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Bert (w/o Reddit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7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Bert (w/Reddit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27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4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Roberta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68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63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Praw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Duration restrictions: day, week, month, year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No ability to specify date ranges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Data retrieved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Posts &amp; comments; specify number of each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Dates; enable grouping and averaging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Scraper</a:t>
            </a:r>
          </a:p>
        </p:txBody>
      </p:sp>
    </p:spTree>
    <p:extLst>
      <p:ext uri="{BB962C8B-B14F-4D97-AF65-F5344CB8AC3E}">
        <p14:creationId xmlns:p14="http://schemas.microsoft.com/office/powerpoint/2010/main" val="177886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Scrape parameters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Top 40 comments for the top 50 posts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Daily intervals, for past month</a:t>
            </a:r>
          </a:p>
          <a:p>
            <a:pPr marL="1143000" lvl="1" indent="-457200">
              <a:buFont typeface="+mj-lt"/>
              <a:buAutoNum type="alphaLcParenR"/>
            </a:pPr>
            <a:endParaRPr lang="en-US" sz="2000" dirty="0">
              <a:solidFill>
                <a:srgbClr val="595959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Examples…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r/pics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r/funny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</a:t>
            </a:r>
            <a:r>
              <a:rPr lang="en-US" sz="2000" dirty="0" err="1">
                <a:solidFill>
                  <a:srgbClr val="595959"/>
                </a:solidFill>
              </a:rPr>
              <a:t>wallstreetbets</a:t>
            </a:r>
            <a:endParaRPr lang="en-US" sz="2000" dirty="0">
              <a:solidFill>
                <a:srgbClr val="595959"/>
              </a:solidFill>
            </a:endParaRP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</a:t>
            </a:r>
            <a:r>
              <a:rPr lang="en-US" sz="2000" dirty="0" err="1">
                <a:solidFill>
                  <a:srgbClr val="595959"/>
                </a:solidFill>
              </a:rPr>
              <a:t>gwu</a:t>
            </a:r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Application: Preview</a:t>
            </a:r>
          </a:p>
        </p:txBody>
      </p:sp>
    </p:spTree>
    <p:extLst>
      <p:ext uri="{BB962C8B-B14F-4D97-AF65-F5344CB8AC3E}">
        <p14:creationId xmlns:p14="http://schemas.microsoft.com/office/powerpoint/2010/main" val="28754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r/pics…</a:t>
            </a:r>
          </a:p>
        </p:txBody>
      </p:sp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ECF71EF-B8E1-F534-EF87-290DA415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791" y="89647"/>
            <a:ext cx="4344646" cy="21425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2F3753F-494E-8E85-3E5D-7B5825D37E61}"/>
              </a:ext>
            </a:extLst>
          </p:cNvPr>
          <p:cNvGrpSpPr/>
          <p:nvPr/>
        </p:nvGrpSpPr>
        <p:grpSpPr>
          <a:xfrm>
            <a:off x="291032" y="1908321"/>
            <a:ext cx="7536191" cy="3718808"/>
            <a:chOff x="48225" y="949581"/>
            <a:chExt cx="7536191" cy="37188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BD7359-C6D7-96E7-A1E7-0E51B351338A}"/>
                </a:ext>
              </a:extLst>
            </p:cNvPr>
            <p:cNvGrpSpPr/>
            <p:nvPr/>
          </p:nvGrpSpPr>
          <p:grpSpPr>
            <a:xfrm>
              <a:off x="48225" y="949581"/>
              <a:ext cx="3768856" cy="3718808"/>
              <a:chOff x="48225" y="949581"/>
              <a:chExt cx="3768856" cy="3718808"/>
            </a:xfrm>
          </p:grpSpPr>
          <p:pic>
            <p:nvPicPr>
              <p:cNvPr id="4" name="Picture 3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865B49A4-ACF9-88B3-F245-6F25E85EF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25" y="949581"/>
                <a:ext cx="3768856" cy="185861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70017F-F71B-0402-4F4F-44BF72108456}"/>
                  </a:ext>
                </a:extLst>
              </p:cNvPr>
              <p:cNvSpPr txBox="1"/>
              <p:nvPr/>
            </p:nvSpPr>
            <p:spPr>
              <a:xfrm>
                <a:off x="2592340" y="1583814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  <p:pic>
            <p:nvPicPr>
              <p:cNvPr id="7" name="Picture 2" descr="0">
                <a:extLst>
                  <a:ext uri="{FF2B5EF4-FFF2-40B4-BE49-F238E27FC236}">
                    <a16:creationId xmlns:a16="http://schemas.microsoft.com/office/drawing/2014/main" id="{41C506A7-5D91-EE86-E915-AE35916F80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5" y="2809970"/>
                <a:ext cx="3768856" cy="1858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87F67-B50B-DDBF-600A-691B16813D57}"/>
                  </a:ext>
                </a:extLst>
              </p:cNvPr>
              <p:cNvSpPr txBox="1"/>
              <p:nvPr/>
            </p:nvSpPr>
            <p:spPr>
              <a:xfrm>
                <a:off x="339987" y="3471103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2B9BAF-3EE4-001D-2C51-19F638CF7155}"/>
                </a:ext>
              </a:extLst>
            </p:cNvPr>
            <p:cNvGrpSpPr/>
            <p:nvPr/>
          </p:nvGrpSpPr>
          <p:grpSpPr>
            <a:xfrm>
              <a:off x="3817081" y="950428"/>
              <a:ext cx="3767335" cy="3715533"/>
              <a:chOff x="1230855" y="1723774"/>
              <a:chExt cx="3767335" cy="3715533"/>
            </a:xfrm>
          </p:grpSpPr>
          <p:pic>
            <p:nvPicPr>
              <p:cNvPr id="3074" name="Picture 2" descr="0">
                <a:extLst>
                  <a:ext uri="{FF2B5EF4-FFF2-40B4-BE49-F238E27FC236}">
                    <a16:creationId xmlns:a16="http://schemas.microsoft.com/office/drawing/2014/main" id="{6E0F54B3-78F2-36AB-C88A-436280F38F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55" y="1723774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2322444D-D23F-9F93-7606-8DCFB6338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0855" y="3581443"/>
                <a:ext cx="3767335" cy="1857864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5920BD-0D3C-1E89-536F-A8408D72886E}"/>
                  </a:ext>
                </a:extLst>
              </p:cNvPr>
              <p:cNvSpPr txBox="1"/>
              <p:nvPr/>
            </p:nvSpPr>
            <p:spPr>
              <a:xfrm>
                <a:off x="1622938" y="225028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FA808E-B6B7-62A3-C997-E51222814B38}"/>
                  </a:ext>
                </a:extLst>
              </p:cNvPr>
              <p:cNvSpPr txBox="1"/>
              <p:nvPr/>
            </p:nvSpPr>
            <p:spPr>
              <a:xfrm>
                <a:off x="1815208" y="386113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</p:grp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401C491-3CFA-76CB-5BDE-5C70D5C2CBBD}"/>
              </a:ext>
            </a:extLst>
          </p:cNvPr>
          <p:cNvSpPr/>
          <p:nvPr/>
        </p:nvSpPr>
        <p:spPr>
          <a:xfrm>
            <a:off x="2459201" y="2732588"/>
            <a:ext cx="374939" cy="4947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505043-8D18-5F49-9CF0-3D84B0BFA91D}"/>
              </a:ext>
            </a:extLst>
          </p:cNvPr>
          <p:cNvSpPr/>
          <p:nvPr/>
        </p:nvSpPr>
        <p:spPr>
          <a:xfrm>
            <a:off x="6230470" y="2805013"/>
            <a:ext cx="406014" cy="480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8E00A5-4231-5892-073E-ADB9509FBA54}"/>
              </a:ext>
            </a:extLst>
          </p:cNvPr>
          <p:cNvSpPr/>
          <p:nvPr/>
        </p:nvSpPr>
        <p:spPr>
          <a:xfrm>
            <a:off x="6203579" y="4774998"/>
            <a:ext cx="385482" cy="5409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ED1A36-62E6-050C-C0A3-A9A13AC40F20}"/>
              </a:ext>
            </a:extLst>
          </p:cNvPr>
          <p:cNvSpPr/>
          <p:nvPr/>
        </p:nvSpPr>
        <p:spPr>
          <a:xfrm>
            <a:off x="2493389" y="4703280"/>
            <a:ext cx="313484" cy="429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3C86032-97EE-1E71-9C8C-813FA419A040}"/>
              </a:ext>
            </a:extLst>
          </p:cNvPr>
          <p:cNvSpPr/>
          <p:nvPr/>
        </p:nvSpPr>
        <p:spPr>
          <a:xfrm>
            <a:off x="1697773" y="3757872"/>
            <a:ext cx="374939" cy="5850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9AE5D0-BBC4-CC8A-BE1E-0729046EE097}"/>
              </a:ext>
            </a:extLst>
          </p:cNvPr>
          <p:cNvSpPr/>
          <p:nvPr/>
        </p:nvSpPr>
        <p:spPr>
          <a:xfrm>
            <a:off x="1709402" y="2560612"/>
            <a:ext cx="357715" cy="49470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9EC1C9-16E3-7D96-034B-75D60F9FE4C5}"/>
              </a:ext>
            </a:extLst>
          </p:cNvPr>
          <p:cNvSpPr/>
          <p:nvPr/>
        </p:nvSpPr>
        <p:spPr>
          <a:xfrm>
            <a:off x="5403760" y="1894156"/>
            <a:ext cx="498868" cy="64839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8D845C-F5A1-F712-C994-73BED2DB417F}"/>
              </a:ext>
            </a:extLst>
          </p:cNvPr>
          <p:cNvSpPr/>
          <p:nvPr/>
        </p:nvSpPr>
        <p:spPr>
          <a:xfrm>
            <a:off x="5473571" y="3708328"/>
            <a:ext cx="374939" cy="5850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381E69-A6A4-7BE7-FDC4-9FC62199F402}"/>
              </a:ext>
            </a:extLst>
          </p:cNvPr>
          <p:cNvSpPr/>
          <p:nvPr/>
        </p:nvSpPr>
        <p:spPr>
          <a:xfrm>
            <a:off x="1778455" y="4991661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73B691-732B-01A5-0B62-52F0094E7A07}"/>
              </a:ext>
            </a:extLst>
          </p:cNvPr>
          <p:cNvSpPr/>
          <p:nvPr/>
        </p:nvSpPr>
        <p:spPr>
          <a:xfrm>
            <a:off x="5540211" y="5019025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A0827D-528C-5905-7869-6C149E491D85}"/>
              </a:ext>
            </a:extLst>
          </p:cNvPr>
          <p:cNvSpPr/>
          <p:nvPr/>
        </p:nvSpPr>
        <p:spPr>
          <a:xfrm>
            <a:off x="5505141" y="3055315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EF8385-D021-4F99-39A2-45BD6BBFE501}"/>
              </a:ext>
            </a:extLst>
          </p:cNvPr>
          <p:cNvSpPr/>
          <p:nvPr/>
        </p:nvSpPr>
        <p:spPr>
          <a:xfrm>
            <a:off x="1778455" y="3057443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8F57981-44A1-1953-DBC9-537D99978D72}"/>
              </a:ext>
            </a:extLst>
          </p:cNvPr>
          <p:cNvSpPr/>
          <p:nvPr/>
        </p:nvSpPr>
        <p:spPr>
          <a:xfrm>
            <a:off x="7171766" y="2858182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FBC0DD-666E-5820-60EA-0B3F844FF261}"/>
              </a:ext>
            </a:extLst>
          </p:cNvPr>
          <p:cNvSpPr/>
          <p:nvPr/>
        </p:nvSpPr>
        <p:spPr>
          <a:xfrm>
            <a:off x="7171766" y="469576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D65F1A-68A0-E75A-E2ED-DE4FB74FAB75}"/>
              </a:ext>
            </a:extLst>
          </p:cNvPr>
          <p:cNvSpPr/>
          <p:nvPr/>
        </p:nvSpPr>
        <p:spPr>
          <a:xfrm>
            <a:off x="3396857" y="469576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A065A3-5D63-A7FF-A2A9-5C1EDB91E18C}"/>
              </a:ext>
            </a:extLst>
          </p:cNvPr>
          <p:cNvSpPr/>
          <p:nvPr/>
        </p:nvSpPr>
        <p:spPr>
          <a:xfrm>
            <a:off x="3369422" y="275627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r/funny…</a:t>
            </a:r>
          </a:p>
        </p:txBody>
      </p:sp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95A0F010-4E0A-B8F9-4B14-BC20FCDD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908" y="91375"/>
            <a:ext cx="4323415" cy="21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7922E0-2B51-0457-FAE5-2941484F9E47}"/>
              </a:ext>
            </a:extLst>
          </p:cNvPr>
          <p:cNvGrpSpPr/>
          <p:nvPr/>
        </p:nvGrpSpPr>
        <p:grpSpPr>
          <a:xfrm>
            <a:off x="274649" y="1920071"/>
            <a:ext cx="7534670" cy="3715338"/>
            <a:chOff x="444997" y="1803243"/>
            <a:chExt cx="7534670" cy="37153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8729B2-611E-15B2-AB7F-6D4D2C9F20FD}"/>
                </a:ext>
              </a:extLst>
            </p:cNvPr>
            <p:cNvGrpSpPr/>
            <p:nvPr/>
          </p:nvGrpSpPr>
          <p:grpSpPr>
            <a:xfrm>
              <a:off x="444997" y="1803243"/>
              <a:ext cx="3767335" cy="3712907"/>
              <a:chOff x="444997" y="1803243"/>
              <a:chExt cx="3767335" cy="3712907"/>
            </a:xfrm>
          </p:grpSpPr>
          <p:pic>
            <p:nvPicPr>
              <p:cNvPr id="2054" name="Picture 6" descr="0">
                <a:extLst>
                  <a:ext uri="{FF2B5EF4-FFF2-40B4-BE49-F238E27FC236}">
                    <a16:creationId xmlns:a16="http://schemas.microsoft.com/office/drawing/2014/main" id="{A4390039-2D28-2E2B-EE25-17EBE7A42D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997" y="1803243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696EC6-8ADE-1FB0-C109-6E9DC2BE3E55}"/>
                  </a:ext>
                </a:extLst>
              </p:cNvPr>
              <p:cNvSpPr txBox="1"/>
              <p:nvPr/>
            </p:nvSpPr>
            <p:spPr>
              <a:xfrm>
                <a:off x="1716596" y="2509943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  <p:pic>
            <p:nvPicPr>
              <p:cNvPr id="2056" name="Picture 8" descr="0">
                <a:extLst>
                  <a:ext uri="{FF2B5EF4-FFF2-40B4-BE49-F238E27FC236}">
                    <a16:creationId xmlns:a16="http://schemas.microsoft.com/office/drawing/2014/main" id="{3114DFB8-B9C9-DE5E-C9E4-E19ECE4387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997" y="3658481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911A81-B78D-7D46-7867-00B5ED587234}"/>
                  </a:ext>
                </a:extLst>
              </p:cNvPr>
              <p:cNvSpPr txBox="1"/>
              <p:nvPr/>
            </p:nvSpPr>
            <p:spPr>
              <a:xfrm>
                <a:off x="2018190" y="4219199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5016A3-2674-766E-4700-374A7EC81F33}"/>
                </a:ext>
              </a:extLst>
            </p:cNvPr>
            <p:cNvGrpSpPr/>
            <p:nvPr/>
          </p:nvGrpSpPr>
          <p:grpSpPr>
            <a:xfrm>
              <a:off x="4212332" y="1803243"/>
              <a:ext cx="3767335" cy="3715338"/>
              <a:chOff x="959179" y="2077837"/>
              <a:chExt cx="3767335" cy="3715338"/>
            </a:xfrm>
          </p:grpSpPr>
          <p:pic>
            <p:nvPicPr>
              <p:cNvPr id="2050" name="Picture 2" descr="0">
                <a:extLst>
                  <a:ext uri="{FF2B5EF4-FFF2-40B4-BE49-F238E27FC236}">
                    <a16:creationId xmlns:a16="http://schemas.microsoft.com/office/drawing/2014/main" id="{2E50162D-D0E8-6C08-B2F9-552A0397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9" y="3935506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9C9AC8-ABA9-AE55-6EE1-E83A4E03206E}"/>
                  </a:ext>
                </a:extLst>
              </p:cNvPr>
              <p:cNvSpPr txBox="1"/>
              <p:nvPr/>
            </p:nvSpPr>
            <p:spPr>
              <a:xfrm>
                <a:off x="3527466" y="404262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  <p:pic>
            <p:nvPicPr>
              <p:cNvPr id="2058" name="Picture 10" descr="0">
                <a:extLst>
                  <a:ext uri="{FF2B5EF4-FFF2-40B4-BE49-F238E27FC236}">
                    <a16:creationId xmlns:a16="http://schemas.microsoft.com/office/drawing/2014/main" id="{A57E5ACF-0261-565C-17F0-246B247304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9" y="2077837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A8CEE1-56F4-7EBD-61E4-6764634B23A4}"/>
                  </a:ext>
                </a:extLst>
              </p:cNvPr>
              <p:cNvSpPr txBox="1"/>
              <p:nvPr/>
            </p:nvSpPr>
            <p:spPr>
              <a:xfrm>
                <a:off x="1967607" y="2194665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</p:grp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0BD0C8E-D649-35E5-DC58-1745BD9701CF}"/>
              </a:ext>
            </a:extLst>
          </p:cNvPr>
          <p:cNvSpPr/>
          <p:nvPr/>
        </p:nvSpPr>
        <p:spPr>
          <a:xfrm>
            <a:off x="2197475" y="1995644"/>
            <a:ext cx="624304" cy="652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105849-A727-CD2C-D13D-5577FBCA0E14}"/>
              </a:ext>
            </a:extLst>
          </p:cNvPr>
          <p:cNvSpPr/>
          <p:nvPr/>
        </p:nvSpPr>
        <p:spPr>
          <a:xfrm>
            <a:off x="2204617" y="3880937"/>
            <a:ext cx="564766" cy="5741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A742F6-C1C5-6BC7-FD6B-C17C4EE16E25}"/>
              </a:ext>
            </a:extLst>
          </p:cNvPr>
          <p:cNvSpPr/>
          <p:nvPr/>
        </p:nvSpPr>
        <p:spPr>
          <a:xfrm>
            <a:off x="6009785" y="4116194"/>
            <a:ext cx="532215" cy="4986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CEE948-0C2D-69DA-2635-56FF05ECDD12}"/>
              </a:ext>
            </a:extLst>
          </p:cNvPr>
          <p:cNvSpPr/>
          <p:nvPr/>
        </p:nvSpPr>
        <p:spPr>
          <a:xfrm>
            <a:off x="5956605" y="2029141"/>
            <a:ext cx="624304" cy="652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5DC96E-2661-14A9-693D-1BE2CB116A82}"/>
              </a:ext>
            </a:extLst>
          </p:cNvPr>
          <p:cNvSpPr/>
          <p:nvPr/>
        </p:nvSpPr>
        <p:spPr>
          <a:xfrm>
            <a:off x="6492587" y="2878604"/>
            <a:ext cx="729746" cy="52427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3FDF51-BFF0-E5B2-DA42-28CAC79A764E}"/>
              </a:ext>
            </a:extLst>
          </p:cNvPr>
          <p:cNvSpPr/>
          <p:nvPr/>
        </p:nvSpPr>
        <p:spPr>
          <a:xfrm>
            <a:off x="6542000" y="4614864"/>
            <a:ext cx="729746" cy="52427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C02348-83FF-EE6D-AFA3-5D4ADC48FCE1}"/>
              </a:ext>
            </a:extLst>
          </p:cNvPr>
          <p:cNvSpPr/>
          <p:nvPr/>
        </p:nvSpPr>
        <p:spPr>
          <a:xfrm>
            <a:off x="585786" y="2800120"/>
            <a:ext cx="489088" cy="65255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B265DA-23CB-F811-1683-5F491E3FF1B9}"/>
              </a:ext>
            </a:extLst>
          </p:cNvPr>
          <p:cNvSpPr/>
          <p:nvPr/>
        </p:nvSpPr>
        <p:spPr>
          <a:xfrm>
            <a:off x="531488" y="4116194"/>
            <a:ext cx="586607" cy="95586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451D99-260B-ED55-809B-9313E49DFC27}"/>
              </a:ext>
            </a:extLst>
          </p:cNvPr>
          <p:cNvSpPr/>
          <p:nvPr/>
        </p:nvSpPr>
        <p:spPr>
          <a:xfrm>
            <a:off x="4300777" y="3775309"/>
            <a:ext cx="584653" cy="83955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5014C45-BD68-D65F-7B39-52342B96C395}"/>
              </a:ext>
            </a:extLst>
          </p:cNvPr>
          <p:cNvSpPr/>
          <p:nvPr/>
        </p:nvSpPr>
        <p:spPr>
          <a:xfrm>
            <a:off x="4329935" y="2878604"/>
            <a:ext cx="584653" cy="56468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12E75A-3478-6F80-9BB0-E5C0ACD901C6}"/>
              </a:ext>
            </a:extLst>
          </p:cNvPr>
          <p:cNvSpPr/>
          <p:nvPr/>
        </p:nvSpPr>
        <p:spPr>
          <a:xfrm>
            <a:off x="2702135" y="2636671"/>
            <a:ext cx="729746" cy="65255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9CFBF2-6868-0006-F1C7-9DEC23777FEC}"/>
              </a:ext>
            </a:extLst>
          </p:cNvPr>
          <p:cNvSpPr/>
          <p:nvPr/>
        </p:nvSpPr>
        <p:spPr>
          <a:xfrm>
            <a:off x="2708972" y="4576493"/>
            <a:ext cx="985351" cy="78872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6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0">
            <a:extLst>
              <a:ext uri="{FF2B5EF4-FFF2-40B4-BE49-F238E27FC236}">
                <a16:creationId xmlns:a16="http://schemas.microsoft.com/office/drawing/2014/main" id="{09482369-7C49-965D-DC28-F13135A4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95" y="80107"/>
            <a:ext cx="4346268" cy="2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wallstreetbets</a:t>
            </a:r>
            <a:r>
              <a:rPr lang="en-US" dirty="0"/>
              <a:t>...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17C696-87AE-C396-14C3-C86FD8217B23}"/>
              </a:ext>
            </a:extLst>
          </p:cNvPr>
          <p:cNvGrpSpPr/>
          <p:nvPr/>
        </p:nvGrpSpPr>
        <p:grpSpPr>
          <a:xfrm>
            <a:off x="281841" y="1907505"/>
            <a:ext cx="7712440" cy="3715728"/>
            <a:chOff x="-507056" y="1683390"/>
            <a:chExt cx="7712440" cy="37157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C4069F-3453-BCAD-5B97-070B1BA76EA3}"/>
                </a:ext>
              </a:extLst>
            </p:cNvPr>
            <p:cNvGrpSpPr/>
            <p:nvPr/>
          </p:nvGrpSpPr>
          <p:grpSpPr>
            <a:xfrm>
              <a:off x="-507056" y="1690687"/>
              <a:ext cx="3767731" cy="3708431"/>
              <a:chOff x="-507056" y="1690687"/>
              <a:chExt cx="3767731" cy="3708431"/>
            </a:xfrm>
          </p:grpSpPr>
          <p:pic>
            <p:nvPicPr>
              <p:cNvPr id="5122" name="Picture 2" descr="0">
                <a:extLst>
                  <a:ext uri="{FF2B5EF4-FFF2-40B4-BE49-F238E27FC236}">
                    <a16:creationId xmlns:a16="http://schemas.microsoft.com/office/drawing/2014/main" id="{37AE9505-1D4C-FE3F-7B70-B44B3BE182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7056" y="3541254"/>
                <a:ext cx="3767731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8E9B5-169B-8EC3-3AD9-5B801D8AAB2D}"/>
                  </a:ext>
                </a:extLst>
              </p:cNvPr>
              <p:cNvSpPr txBox="1"/>
              <p:nvPr/>
            </p:nvSpPr>
            <p:spPr>
              <a:xfrm>
                <a:off x="1776636" y="425999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  <p:pic>
            <p:nvPicPr>
              <p:cNvPr id="5124" name="Picture 4" descr="0">
                <a:extLst>
                  <a:ext uri="{FF2B5EF4-FFF2-40B4-BE49-F238E27FC236}">
                    <a16:creationId xmlns:a16="http://schemas.microsoft.com/office/drawing/2014/main" id="{6F36F748-81CD-B433-8A88-ACA1B37DBE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7056" y="1690687"/>
                <a:ext cx="3767731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168200-B0AE-07D6-0AB7-368AB8574BDC}"/>
                  </a:ext>
                </a:extLst>
              </p:cNvPr>
              <p:cNvSpPr txBox="1"/>
              <p:nvPr/>
            </p:nvSpPr>
            <p:spPr>
              <a:xfrm>
                <a:off x="1376809" y="224299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074A69-A090-B2B6-AD1F-B62696F0BB69}"/>
                </a:ext>
              </a:extLst>
            </p:cNvPr>
            <p:cNvGrpSpPr/>
            <p:nvPr/>
          </p:nvGrpSpPr>
          <p:grpSpPr>
            <a:xfrm>
              <a:off x="3319632" y="1683390"/>
              <a:ext cx="3885752" cy="3690205"/>
              <a:chOff x="854337" y="1683390"/>
              <a:chExt cx="3885752" cy="3690205"/>
            </a:xfrm>
          </p:grpSpPr>
          <p:pic>
            <p:nvPicPr>
              <p:cNvPr id="5128" name="Picture 8" descr="0">
                <a:extLst>
                  <a:ext uri="{FF2B5EF4-FFF2-40B4-BE49-F238E27FC236}">
                    <a16:creationId xmlns:a16="http://schemas.microsoft.com/office/drawing/2014/main" id="{154688FF-DC2A-E365-FFD4-C88A2A75E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337" y="1683390"/>
                <a:ext cx="3767730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0">
                <a:extLst>
                  <a:ext uri="{FF2B5EF4-FFF2-40B4-BE49-F238E27FC236}">
                    <a16:creationId xmlns:a16="http://schemas.microsoft.com/office/drawing/2014/main" id="{953D4367-7A55-380D-1230-D820878564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337" y="3515731"/>
                <a:ext cx="3767730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F5E6E4-FDCF-84AF-5850-4F53E3AD8454}"/>
                  </a:ext>
                </a:extLst>
              </p:cNvPr>
              <p:cNvSpPr txBox="1"/>
              <p:nvPr/>
            </p:nvSpPr>
            <p:spPr>
              <a:xfrm>
                <a:off x="1335741" y="2260772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A8FE8F-05FC-BE46-9167-D2409768925C}"/>
                  </a:ext>
                </a:extLst>
              </p:cNvPr>
              <p:cNvSpPr txBox="1"/>
              <p:nvPr/>
            </p:nvSpPr>
            <p:spPr>
              <a:xfrm>
                <a:off x="3711389" y="3630705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0F5BC728-5569-E8BA-3772-048C0C1531B5}"/>
              </a:ext>
            </a:extLst>
          </p:cNvPr>
          <p:cNvSpPr/>
          <p:nvPr/>
        </p:nvSpPr>
        <p:spPr>
          <a:xfrm>
            <a:off x="1038552" y="1907505"/>
            <a:ext cx="1580230" cy="7121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887C4A-9814-6B76-5BA1-6D4F48F653A5}"/>
              </a:ext>
            </a:extLst>
          </p:cNvPr>
          <p:cNvSpPr/>
          <p:nvPr/>
        </p:nvSpPr>
        <p:spPr>
          <a:xfrm>
            <a:off x="4871726" y="1907505"/>
            <a:ext cx="1514786" cy="6390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6A2B1B-7990-EC69-5EDB-7874D1F617F9}"/>
              </a:ext>
            </a:extLst>
          </p:cNvPr>
          <p:cNvSpPr/>
          <p:nvPr/>
        </p:nvSpPr>
        <p:spPr>
          <a:xfrm>
            <a:off x="4941879" y="3670642"/>
            <a:ext cx="1444633" cy="8134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20E29-F58E-29C9-6FDE-1289E4947677}"/>
              </a:ext>
            </a:extLst>
          </p:cNvPr>
          <p:cNvSpPr/>
          <p:nvPr/>
        </p:nvSpPr>
        <p:spPr>
          <a:xfrm>
            <a:off x="993310" y="3670642"/>
            <a:ext cx="1625471" cy="9370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DD7C12-74D3-EFB8-E3AB-17F42CF6AF97}"/>
              </a:ext>
            </a:extLst>
          </p:cNvPr>
          <p:cNvSpPr/>
          <p:nvPr/>
        </p:nvSpPr>
        <p:spPr>
          <a:xfrm>
            <a:off x="3369422" y="2756279"/>
            <a:ext cx="624952" cy="57270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EA5A45-6B93-F244-A557-60614A620573}"/>
              </a:ext>
            </a:extLst>
          </p:cNvPr>
          <p:cNvSpPr/>
          <p:nvPr/>
        </p:nvSpPr>
        <p:spPr>
          <a:xfrm>
            <a:off x="3369422" y="4489023"/>
            <a:ext cx="657784" cy="6905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8288-FBF0-A7D1-BDCC-E0C230764A84}"/>
              </a:ext>
            </a:extLst>
          </p:cNvPr>
          <p:cNvSpPr/>
          <p:nvPr/>
        </p:nvSpPr>
        <p:spPr>
          <a:xfrm>
            <a:off x="7114787" y="4162912"/>
            <a:ext cx="746250" cy="6905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6A0600-68F9-E9DB-1697-C85C5CB58CD3}"/>
              </a:ext>
            </a:extLst>
          </p:cNvPr>
          <p:cNvSpPr/>
          <p:nvPr/>
        </p:nvSpPr>
        <p:spPr>
          <a:xfrm>
            <a:off x="7219862" y="3088942"/>
            <a:ext cx="545394" cy="43408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5F4245-F19A-46EA-AF13-AA6002F2960F}"/>
              </a:ext>
            </a:extLst>
          </p:cNvPr>
          <p:cNvSpPr/>
          <p:nvPr/>
        </p:nvSpPr>
        <p:spPr>
          <a:xfrm>
            <a:off x="5373684" y="5029199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B09A5-FC87-F331-E3FA-AD8FDA57F0DB}"/>
              </a:ext>
            </a:extLst>
          </p:cNvPr>
          <p:cNvSpPr/>
          <p:nvPr/>
        </p:nvSpPr>
        <p:spPr>
          <a:xfrm>
            <a:off x="1547015" y="5122835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7470566-E1B2-D17D-59DE-FA001C8C217A}"/>
              </a:ext>
            </a:extLst>
          </p:cNvPr>
          <p:cNvSpPr/>
          <p:nvPr/>
        </p:nvSpPr>
        <p:spPr>
          <a:xfrm>
            <a:off x="1542253" y="3258439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1E555FF-CF96-641B-3885-F9925BC4DDB0}"/>
              </a:ext>
            </a:extLst>
          </p:cNvPr>
          <p:cNvSpPr/>
          <p:nvPr/>
        </p:nvSpPr>
        <p:spPr>
          <a:xfrm>
            <a:off x="5373684" y="3221694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</TotalTime>
  <Words>209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Office Theme</vt:lpstr>
      <vt:lpstr>2_Office Theme</vt:lpstr>
      <vt:lpstr>1_Office Theme</vt:lpstr>
      <vt:lpstr>Online Community Monitoring</vt:lpstr>
      <vt:lpstr>Project Outline</vt:lpstr>
      <vt:lpstr>Model Approach</vt:lpstr>
      <vt:lpstr>Model Performances</vt:lpstr>
      <vt:lpstr>Reddit Scraper</vt:lpstr>
      <vt:lpstr>Model Application: Preview</vt:lpstr>
      <vt:lpstr>r/pics…</vt:lpstr>
      <vt:lpstr>r/funny…</vt:lpstr>
      <vt:lpstr>r/wallstreetbets...</vt:lpstr>
      <vt:lpstr>r/gwu...</vt:lpstr>
      <vt:lpstr>Demonstration...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Jonathan Schild</cp:lastModifiedBy>
  <cp:revision>32</cp:revision>
  <dcterms:created xsi:type="dcterms:W3CDTF">2020-03-10T16:22:03Z</dcterms:created>
  <dcterms:modified xsi:type="dcterms:W3CDTF">2023-12-11T00:40:05Z</dcterms:modified>
</cp:coreProperties>
</file>